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682" r:id="rId2"/>
  </p:sldMasterIdLst>
  <p:notesMasterIdLst>
    <p:notesMasterId r:id="rId26"/>
  </p:notesMasterIdLst>
  <p:handoutMasterIdLst>
    <p:handoutMasterId r:id="rId27"/>
  </p:handoutMasterIdLst>
  <p:sldIdLst>
    <p:sldId id="657" r:id="rId3"/>
    <p:sldId id="691" r:id="rId4"/>
    <p:sldId id="692" r:id="rId5"/>
    <p:sldId id="733" r:id="rId6"/>
    <p:sldId id="727" r:id="rId7"/>
    <p:sldId id="739" r:id="rId8"/>
    <p:sldId id="697" r:id="rId9"/>
    <p:sldId id="698" r:id="rId10"/>
    <p:sldId id="740" r:id="rId11"/>
    <p:sldId id="701" r:id="rId12"/>
    <p:sldId id="702" r:id="rId13"/>
    <p:sldId id="703" r:id="rId14"/>
    <p:sldId id="735" r:id="rId15"/>
    <p:sldId id="724" r:id="rId16"/>
    <p:sldId id="705" r:id="rId17"/>
    <p:sldId id="723" r:id="rId18"/>
    <p:sldId id="741" r:id="rId19"/>
    <p:sldId id="742" r:id="rId20"/>
    <p:sldId id="743" r:id="rId21"/>
    <p:sldId id="744" r:id="rId22"/>
    <p:sldId id="732" r:id="rId23"/>
    <p:sldId id="632" r:id="rId24"/>
    <p:sldId id="566" r:id="rId25"/>
  </p:sldIdLst>
  <p:sldSz cx="12192000" cy="6858000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Boentges" initials="CB" lastIdx="1" clrIdx="0">
    <p:extLst>
      <p:ext uri="{19B8F6BF-5375-455C-9EA6-DF929625EA0E}">
        <p15:presenceInfo xmlns:p15="http://schemas.microsoft.com/office/powerpoint/2012/main" userId="S-1-5-21-4235035007-1445602793-1139101229-8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00"/>
    <a:srgbClr val="FF660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89381" autoAdjust="0"/>
  </p:normalViewPr>
  <p:slideViewPr>
    <p:cSldViewPr snapToGrid="0">
      <p:cViewPr varScale="1">
        <p:scale>
          <a:sx n="89" d="100"/>
          <a:sy n="89" d="100"/>
        </p:scale>
        <p:origin x="23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8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98" y="-312"/>
      </p:cViewPr>
      <p:guideLst>
        <p:guide orient="horz" pos="293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91DEA-E1B5-45C3-A4D7-ED140DC7DDB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79ECB-2ACF-42B8-A275-F8F32B574367}">
      <dgm:prSet phldrT="[Text]"/>
      <dgm:spPr/>
      <dgm:t>
        <a:bodyPr/>
        <a:lstStyle/>
        <a:p>
          <a:r>
            <a:rPr lang="en-US" dirty="0" smtClean="0"/>
            <a:t>Calendar </a:t>
          </a:r>
          <a:r>
            <a:rPr lang="en-US" dirty="0"/>
            <a:t>days: </a:t>
          </a:r>
        </a:p>
        <a:p>
          <a:r>
            <a:rPr lang="en-US" dirty="0" smtClean="0"/>
            <a:t>90 days</a:t>
          </a:r>
        </a:p>
        <a:p>
          <a:r>
            <a:rPr lang="en-US" dirty="0" smtClean="0"/>
            <a:t>Estimated Cost: $239,352.00</a:t>
          </a:r>
          <a:endParaRPr lang="en-US" dirty="0"/>
        </a:p>
      </dgm:t>
    </dgm:pt>
    <dgm:pt modelId="{9A6A40F0-145A-48AD-BDE6-0413AFC32186}" type="parTrans" cxnId="{B415A698-CE4A-4B1D-A1F4-43FDB4AE7609}">
      <dgm:prSet/>
      <dgm:spPr/>
      <dgm:t>
        <a:bodyPr/>
        <a:lstStyle/>
        <a:p>
          <a:endParaRPr lang="en-US"/>
        </a:p>
      </dgm:t>
    </dgm:pt>
    <dgm:pt modelId="{5854F0B8-2BA4-4519-8FF6-8DF11EC17925}" type="sibTrans" cxnId="{B415A698-CE4A-4B1D-A1F4-43FDB4AE7609}">
      <dgm:prSet/>
      <dgm:spPr/>
      <dgm:t>
        <a:bodyPr/>
        <a:lstStyle/>
        <a:p>
          <a:endParaRPr lang="en-US"/>
        </a:p>
      </dgm:t>
    </dgm:pt>
    <dgm:pt modelId="{7E45E0B1-39A0-4D7A-9060-28DAD8DE7316}" type="pres">
      <dgm:prSet presAssocID="{FC891DEA-E1B5-45C3-A4D7-ED140DC7DD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067E99-51E9-4ADD-A2CD-2359EB52DA1D}" type="pres">
      <dgm:prSet presAssocID="{EC479ECB-2ACF-42B8-A275-F8F32B574367}" presName="node" presStyleLbl="node1" presStyleIdx="0" presStyleCnt="1" custScaleX="115909" custScaleY="109846" custLinFactNeighborX="-1029" custLinFactNeighborY="-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15A698-CE4A-4B1D-A1F4-43FDB4AE7609}" srcId="{FC891DEA-E1B5-45C3-A4D7-ED140DC7DDB1}" destId="{EC479ECB-2ACF-42B8-A275-F8F32B574367}" srcOrd="0" destOrd="0" parTransId="{9A6A40F0-145A-48AD-BDE6-0413AFC32186}" sibTransId="{5854F0B8-2BA4-4519-8FF6-8DF11EC17925}"/>
    <dgm:cxn modelId="{6DD2D50B-F812-4292-9BE0-C493065CE43F}" type="presOf" srcId="{FC891DEA-E1B5-45C3-A4D7-ED140DC7DDB1}" destId="{7E45E0B1-39A0-4D7A-9060-28DAD8DE7316}" srcOrd="0" destOrd="0" presId="urn:microsoft.com/office/officeart/2005/8/layout/default"/>
    <dgm:cxn modelId="{E0491DF1-0CA4-40D5-8288-8DA514251E27}" type="presOf" srcId="{EC479ECB-2ACF-42B8-A275-F8F32B574367}" destId="{9C067E99-51E9-4ADD-A2CD-2359EB52DA1D}" srcOrd="0" destOrd="0" presId="urn:microsoft.com/office/officeart/2005/8/layout/default"/>
    <dgm:cxn modelId="{7F42AAE0-89A0-497A-8EA8-122AB4D14F8E}" type="presParOf" srcId="{7E45E0B1-39A0-4D7A-9060-28DAD8DE7316}" destId="{9C067E99-51E9-4ADD-A2CD-2359EB52DA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67E99-51E9-4ADD-A2CD-2359EB52DA1D}">
      <dsp:nvSpPr>
        <dsp:cNvPr id="0" name=""/>
        <dsp:cNvSpPr/>
      </dsp:nvSpPr>
      <dsp:spPr>
        <a:xfrm>
          <a:off x="1122047" y="695"/>
          <a:ext cx="7658924" cy="43549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Calendar </a:t>
          </a:r>
          <a:r>
            <a:rPr lang="en-US" sz="6100" kern="1200" dirty="0"/>
            <a:t>days: </a:t>
          </a:r>
        </a:p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90 days</a:t>
          </a:r>
        </a:p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Estimated Cost: $239,352.00</a:t>
          </a:r>
          <a:endParaRPr lang="en-US" sz="6100" kern="1200" dirty="0"/>
        </a:p>
      </dsp:txBody>
      <dsp:txXfrm>
        <a:off x="1122047" y="695"/>
        <a:ext cx="7658924" cy="4354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>
            <a:lvl1pPr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74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>
            <a:lvl1pPr algn="r"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806"/>
            <a:ext cx="3043026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b" anchorCtr="0" compatLnSpc="1">
            <a:prstTxWarp prst="textNoShape">
              <a:avLst/>
            </a:prstTxWarp>
          </a:bodyPr>
          <a:lstStyle>
            <a:lvl1pPr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74" y="8843806"/>
            <a:ext cx="3043026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b" anchorCtr="0" compatLnSpc="1">
            <a:prstTxWarp prst="textNoShape">
              <a:avLst/>
            </a:prstTxWarp>
          </a:bodyPr>
          <a:lstStyle>
            <a:lvl1pPr algn="r"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C915625-634F-43A9-BFAE-F8FF18CA2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48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>
            <a:lvl1pPr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486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>
            <a:lvl1pPr algn="r"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4338" y="696913"/>
            <a:ext cx="6205537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6" y="4421109"/>
            <a:ext cx="5622292" cy="419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216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b" anchorCtr="0" compatLnSpc="1">
            <a:prstTxWarp prst="textNoShape">
              <a:avLst/>
            </a:prstTxWarp>
          </a:bodyPr>
          <a:lstStyle>
            <a:lvl1pPr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486" y="8842216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b" anchorCtr="0" compatLnSpc="1">
            <a:prstTxWarp prst="textNoShape">
              <a:avLst/>
            </a:prstTxWarp>
          </a:bodyPr>
          <a:lstStyle>
            <a:lvl1pPr algn="r"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6AACC46-C279-443F-B556-4A2B318B4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53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20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1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44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45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71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07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15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7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5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7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20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54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81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3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2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40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0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0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SMWB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76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0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 userDrawn="1"/>
        </p:nvSpPr>
        <p:spPr bwMode="auto">
          <a:xfrm>
            <a:off x="393102" y="1063121"/>
            <a:ext cx="5910159" cy="5078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2400" b="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2400" b="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Ismael Rosales, P.E.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Production</a:t>
            </a:r>
            <a:r>
              <a:rPr lang="en-US" sz="18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Engineering</a:t>
            </a:r>
            <a:endParaRPr lang="en-US" sz="1800" baseline="0" dirty="0" smtClean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2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2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Roxanne Lockhart</a:t>
            </a:r>
            <a:endParaRPr lang="en-US" sz="2400" b="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Contract Administrator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2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2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Marisol Robles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SMWVB Program Manager</a:t>
            </a: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2510" y="1"/>
            <a:ext cx="11286068" cy="16927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Van Dyke Service Center Fuel Dispensing Facilities Demolition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8090956" y="5763185"/>
            <a:ext cx="4294414" cy="7355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200" b="0" i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Pre-Bid </a:t>
            </a:r>
            <a:r>
              <a:rPr lang="en-US" sz="2200" b="0" i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Meeting and</a:t>
            </a:r>
            <a:r>
              <a:rPr lang="en-US" sz="2200" b="0" i="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Site Visit</a:t>
            </a:r>
            <a:endParaRPr lang="en-US" sz="2200" b="0" i="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0" baseline="0" noProof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Friday, February 21, 2020</a:t>
            </a:r>
            <a:endParaRPr lang="en-US" sz="2200" b="0" i="0" noProof="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9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8118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12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65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38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0027"/>
            <a:ext cx="10972800" cy="50112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1027"/>
            <a:ext cx="10972800" cy="45173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977705"/>
            <a:ext cx="11385453" cy="445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9"/>
            <a:ext cx="11389896" cy="67493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85737"/>
            <a:ext cx="5384800" cy="497558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84738"/>
            <a:ext cx="5384800" cy="49836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, 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51" y="293688"/>
            <a:ext cx="3621024" cy="5849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7815" y="293689"/>
            <a:ext cx="3625971" cy="584993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750976" y="274638"/>
            <a:ext cx="8248519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759766" y="949842"/>
            <a:ext cx="8235287" cy="5018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55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51" y="293688"/>
            <a:ext cx="3621024" cy="5849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7815" y="293689"/>
            <a:ext cx="3625971" cy="584993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750976" y="274638"/>
            <a:ext cx="8248519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759766" y="1451027"/>
            <a:ext cx="8235287" cy="45173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49752" y="977705"/>
            <a:ext cx="8245301" cy="445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51027"/>
            <a:ext cx="5384800" cy="451029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1028"/>
            <a:ext cx="5384800" cy="451738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977705"/>
            <a:ext cx="11385453" cy="445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12599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52362"/>
            <a:ext cx="5386917" cy="42853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12599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52362"/>
            <a:ext cx="5389033" cy="42853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3391" b="844"/>
          <a:stretch/>
        </p:blipFill>
        <p:spPr>
          <a:xfrm>
            <a:off x="0" y="5405158"/>
            <a:ext cx="12192000" cy="1452842"/>
          </a:xfrm>
          <a:prstGeom prst="rect">
            <a:avLst/>
          </a:prstGeom>
        </p:spPr>
      </p:pic>
      <p:pic>
        <p:nvPicPr>
          <p:cNvPr id="9" name="Picture 8" descr="Waterful-logo-white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1"/>
          <a:stretch/>
        </p:blipFill>
        <p:spPr>
          <a:xfrm>
            <a:off x="460597" y="5838205"/>
            <a:ext cx="2926905" cy="684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52" y="2528814"/>
            <a:ext cx="3445218" cy="1944087"/>
          </a:xfrm>
          <a:prstGeom prst="rect">
            <a:avLst/>
          </a:prstGeom>
          <a:effectLst>
            <a:outerShdw blurRad="355600" algn="tl" rotWithShape="0">
              <a:schemeClr val="bg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07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/>
  <p:txStyles>
    <p:titleStyle>
      <a:lvl1pPr algn="r" defTabSz="914400" rtl="0" eaLnBrk="1" latinLnBrk="0" hangingPunct="1">
        <a:spcBef>
          <a:spcPct val="0"/>
        </a:spcBef>
        <a:buNone/>
        <a:defRPr sz="4000" kern="1200" baseline="0">
          <a:solidFill>
            <a:schemeClr val="bg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44553"/>
            <a:ext cx="12191998" cy="455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r="3391" b="43509"/>
          <a:stretch/>
        </p:blipFill>
        <p:spPr>
          <a:xfrm>
            <a:off x="0" y="6071908"/>
            <a:ext cx="12192000" cy="786092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4257" y="47186"/>
            <a:ext cx="1500693" cy="237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noProof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February 21, 2020</a:t>
            </a:r>
            <a:endParaRPr lang="en-US" sz="1200" b="0" noProof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372725" y="47186"/>
            <a:ext cx="1800225" cy="2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2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Page </a:t>
            </a:r>
            <a:fld id="{F31E7ECC-B9C9-4914-948A-880332F23CFE}" type="slidenum">
              <a:rPr lang="en-US" sz="1200" b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sz="12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18" name="Text Box 18"/>
          <p:cNvSpPr txBox="1">
            <a:spLocks noChangeArrowheads="1"/>
          </p:cNvSpPr>
          <p:nvPr userDrawn="1"/>
        </p:nvSpPr>
        <p:spPr bwMode="auto">
          <a:xfrm>
            <a:off x="0" y="6189156"/>
            <a:ext cx="10836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Van Dyke Service Center Fuel Dispensing Facilities Demolition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9822305" y="5934075"/>
            <a:ext cx="2160145" cy="923925"/>
          </a:xfrm>
          <a:prstGeom prst="ellipse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4570589" y="77002"/>
            <a:ext cx="2812701" cy="197644"/>
            <a:chOff x="4562271" y="316896"/>
            <a:chExt cx="2812701" cy="197644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" t="39904" r="7356" b="23059"/>
            <a:stretch/>
          </p:blipFill>
          <p:spPr>
            <a:xfrm>
              <a:off x="5991466" y="316896"/>
              <a:ext cx="1383506" cy="197644"/>
            </a:xfrm>
            <a:prstGeom prst="rect">
              <a:avLst/>
            </a:prstGeom>
            <a:ln>
              <a:noFill/>
            </a:ln>
            <a:effectLst>
              <a:outerShdw blurRad="38100" dist="25400" dir="2700000" algn="tl" rotWithShape="0">
                <a:srgbClr val="333333">
                  <a:alpha val="70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" t="23391" r="34958" b="62330"/>
            <a:stretch/>
          </p:blipFill>
          <p:spPr>
            <a:xfrm>
              <a:off x="4562271" y="356131"/>
              <a:ext cx="1429195" cy="115155"/>
            </a:xfrm>
            <a:prstGeom prst="rect">
              <a:avLst/>
            </a:prstGeom>
            <a:ln>
              <a:noFill/>
            </a:ln>
            <a:effectLst>
              <a:outerShdw blurRad="38100" dist="25400" dir="2700000" algn="tl" rotWithShape="0">
                <a:srgbClr val="333333"/>
              </a:outerShdw>
            </a:effectLst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81" y="6166362"/>
            <a:ext cx="1141855" cy="644332"/>
          </a:xfrm>
          <a:prstGeom prst="rect">
            <a:avLst/>
          </a:prstGeom>
          <a:effectLst>
            <a:outerShdw blurRad="76200" dist="25400" dir="2700000" algn="ctr" rotWithShape="0">
              <a:schemeClr val="tx1">
                <a:alpha val="70000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  <p:sldLayoutId id="2147483686" r:id="rId3"/>
    <p:sldLayoutId id="2147483705" r:id="rId4"/>
    <p:sldLayoutId id="2147483704" r:id="rId5"/>
    <p:sldLayoutId id="2147483703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rgbClr val="000099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ws.org/business_center/vendor/register.cf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sol.Robles@saws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2ahUKEwipqJCdrs7cAhVPd6wKHeUVCbAQjRx6BAgBEAU&amp;url=http://www.3coast.com/7-interview-questions-to-determine-personality-fit/&amp;psig=AOvVaw1smCv3AY94iRaavBSBgCJL&amp;ust=153329888719754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sol.robles@saws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ws.smwb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1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531083"/>
            <a:ext cx="10972800" cy="4465679"/>
          </a:xfrm>
        </p:spPr>
        <p:txBody>
          <a:bodyPr/>
          <a:lstStyle/>
          <a:p>
            <a:pPr algn="just"/>
            <a:r>
              <a:rPr lang="en-US" sz="2400" dirty="0"/>
              <a:t>Certified payroll to be submitted on weekly basis</a:t>
            </a:r>
          </a:p>
          <a:p>
            <a:pPr algn="just"/>
            <a:r>
              <a:rPr lang="en-US" sz="2400" dirty="0"/>
              <a:t>Wage decisions are included within the specifications</a:t>
            </a:r>
          </a:p>
          <a:p>
            <a:pPr algn="just"/>
            <a:r>
              <a:rPr lang="en-US" sz="2400" dirty="0"/>
              <a:t>Contractors to utilize LCP Tracker </a:t>
            </a:r>
          </a:p>
          <a:p>
            <a:pPr algn="just"/>
            <a:r>
              <a:rPr lang="en-US" sz="2400" dirty="0" smtClean="0"/>
              <a:t>Payroll </a:t>
            </a:r>
            <a:r>
              <a:rPr lang="en-US" sz="2400" dirty="0"/>
              <a:t>records are subject to review</a:t>
            </a:r>
          </a:p>
          <a:p>
            <a:pPr algn="just"/>
            <a:r>
              <a:rPr lang="en-US" sz="2400" dirty="0"/>
              <a:t>All apprenticeship programs will need to be approved by Department of Labor prior to starting</a:t>
            </a:r>
          </a:p>
          <a:p>
            <a:pPr algn="just"/>
            <a:r>
              <a:rPr lang="en-US" sz="2400" dirty="0"/>
              <a:t>Contractors are responsible for sub-contractor payroll </a:t>
            </a:r>
          </a:p>
          <a:p>
            <a:pPr algn="just"/>
            <a:r>
              <a:rPr lang="en-US" sz="2400" dirty="0"/>
              <a:t>Late payrolls delay contractor payments from SAWS</a:t>
            </a:r>
          </a:p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Prevailing Wage Rate and Labor Standards – Section 2.10 of the General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415" y="1060739"/>
            <a:ext cx="10972800" cy="4199859"/>
          </a:xfrm>
        </p:spPr>
        <p:txBody>
          <a:bodyPr/>
          <a:lstStyle/>
          <a:p>
            <a:pPr algn="just"/>
            <a:r>
              <a:rPr lang="en-US" dirty="0"/>
              <a:t>Insurance requirements are found in Section 5.7 of the GCs</a:t>
            </a:r>
          </a:p>
          <a:p>
            <a:pPr lvl="1" algn="just"/>
            <a:r>
              <a:rPr lang="en-US" dirty="0">
                <a:solidFill>
                  <a:srgbClr val="FF0000"/>
                </a:solidFill>
              </a:rPr>
              <a:t>Builder’s Risk is replaced by Installation Floater (see Supplemental Conditions)</a:t>
            </a:r>
          </a:p>
          <a:p>
            <a:pPr lvl="1" algn="just"/>
            <a:r>
              <a:rPr lang="en-US" dirty="0"/>
              <a:t>Maintain insurance coverage during the construction of this Project</a:t>
            </a:r>
          </a:p>
          <a:p>
            <a:pPr algn="just"/>
            <a:r>
              <a:rPr lang="en-US" dirty="0"/>
              <a:t>Compliant prior to executing the contract</a:t>
            </a:r>
          </a:p>
          <a:p>
            <a:pPr algn="just"/>
            <a:r>
              <a:rPr lang="en-US" dirty="0"/>
              <a:t>Will ask for insurance prior to Board award to expedite execution of the contract</a:t>
            </a:r>
          </a:p>
        </p:txBody>
      </p:sp>
    </p:spTree>
    <p:extLst>
      <p:ext uri="{BB962C8B-B14F-4D97-AF65-F5344CB8AC3E}">
        <p14:creationId xmlns:p14="http://schemas.microsoft.com/office/powerpoint/2010/main" val="22319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216449"/>
            <a:ext cx="11389896" cy="675389"/>
          </a:xfrm>
        </p:spPr>
        <p:txBody>
          <a:bodyPr/>
          <a:lstStyle/>
          <a:p>
            <a:r>
              <a:rPr lang="en-US" dirty="0"/>
              <a:t>Bid Packet Preparation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800398"/>
            <a:ext cx="10972800" cy="5011295"/>
          </a:xfrm>
        </p:spPr>
        <p:txBody>
          <a:bodyPr/>
          <a:lstStyle/>
          <a:p>
            <a:pPr algn="just"/>
            <a:r>
              <a:rPr lang="en-US" sz="2800" dirty="0"/>
              <a:t>Utilize the Bid Packet Checklist within the specifications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Statement of Bidder’s Experience </a:t>
            </a:r>
            <a:r>
              <a:rPr lang="en-US" sz="2800" dirty="0" smtClean="0"/>
              <a:t>to be completed and included by all Bidders </a:t>
            </a:r>
          </a:p>
          <a:p>
            <a:pPr lvl="1" algn="just"/>
            <a:r>
              <a:rPr lang="en-US" sz="2400" dirty="0" smtClean="0">
                <a:solidFill>
                  <a:srgbClr val="FF0000"/>
                </a:solidFill>
              </a:rPr>
              <a:t>Statement of Bidder’s Experience</a:t>
            </a:r>
            <a:r>
              <a:rPr lang="en-US" sz="2400" dirty="0" smtClean="0"/>
              <a:t> Form includes: Project manager and superintendent resumes detailing work experience and references to include 3 similar projects, general project experience, and specific project experience</a:t>
            </a:r>
          </a:p>
          <a:p>
            <a:pPr algn="just"/>
            <a:r>
              <a:rPr lang="en-US" sz="2800" dirty="0" smtClean="0"/>
              <a:t>Apparent Low Bidder to submit Company Information Packet, Statement regarding ability to complete the project,  W-9 and Record of Performance/Similar Projects.</a:t>
            </a:r>
          </a:p>
        </p:txBody>
      </p:sp>
    </p:spTree>
    <p:extLst>
      <p:ext uri="{BB962C8B-B14F-4D97-AF65-F5344CB8AC3E}">
        <p14:creationId xmlns:p14="http://schemas.microsoft.com/office/powerpoint/2010/main" val="23309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 Packet Preparation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950027"/>
            <a:ext cx="10972800" cy="5011295"/>
          </a:xfrm>
        </p:spPr>
        <p:txBody>
          <a:bodyPr/>
          <a:lstStyle/>
          <a:p>
            <a:pPr algn="just"/>
            <a:r>
              <a:rPr lang="en-US" sz="2800" u="sng" dirty="0" smtClean="0"/>
              <a:t>Double </a:t>
            </a:r>
            <a:r>
              <a:rPr lang="en-US" sz="2800" u="sng" dirty="0"/>
              <a:t>check</a:t>
            </a:r>
            <a:r>
              <a:rPr lang="en-US" sz="2800" dirty="0"/>
              <a:t> all mathematical calculations </a:t>
            </a:r>
            <a:endParaRPr lang="en-US" sz="2800" dirty="0" smtClean="0"/>
          </a:p>
          <a:p>
            <a:pPr algn="just"/>
            <a:r>
              <a:rPr lang="en-US" sz="2800" dirty="0" smtClean="0"/>
              <a:t>Be aware of the allowances provided</a:t>
            </a:r>
            <a:endParaRPr lang="en-US" sz="2800" dirty="0"/>
          </a:p>
          <a:p>
            <a:pPr algn="just"/>
            <a:r>
              <a:rPr lang="en-US" sz="2800" dirty="0"/>
              <a:t>Be aware of the </a:t>
            </a:r>
            <a:r>
              <a:rPr lang="en-US" sz="2800" dirty="0" smtClean="0"/>
              <a:t>Site Mobilization Maximum (10% of total line </a:t>
            </a:r>
            <a:r>
              <a:rPr lang="en-US" sz="2800" smtClean="0"/>
              <a:t>items 1-6)</a:t>
            </a:r>
            <a:endParaRPr lang="en-US" sz="2800" dirty="0" smtClean="0"/>
          </a:p>
          <a:p>
            <a:pPr algn="just"/>
            <a:r>
              <a:rPr lang="en-US" sz="2800" dirty="0" smtClean="0"/>
              <a:t>References </a:t>
            </a:r>
            <a:r>
              <a:rPr lang="en-US" sz="2800" dirty="0"/>
              <a:t>and contact information must be </a:t>
            </a:r>
            <a:r>
              <a:rPr lang="en-US" sz="2800" u="sng" dirty="0"/>
              <a:t>verified</a:t>
            </a:r>
            <a:r>
              <a:rPr lang="en-US" sz="2800" dirty="0"/>
              <a:t> prior to </a:t>
            </a:r>
            <a:r>
              <a:rPr lang="en-US" sz="2800" dirty="0" smtClean="0"/>
              <a:t>submitting, </a:t>
            </a:r>
            <a:r>
              <a:rPr lang="en-US" sz="2800" dirty="0"/>
              <a:t>Addendums are now acknowledged on the Bid Proposals</a:t>
            </a:r>
          </a:p>
        </p:txBody>
      </p:sp>
    </p:spTree>
    <p:extLst>
      <p:ext uri="{BB962C8B-B14F-4D97-AF65-F5344CB8AC3E}">
        <p14:creationId xmlns:p14="http://schemas.microsoft.com/office/powerpoint/2010/main" val="22488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Addendum(s)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Questions deadline is </a:t>
            </a:r>
            <a:r>
              <a:rPr lang="en-US" dirty="0" smtClean="0">
                <a:solidFill>
                  <a:srgbClr val="FF0000"/>
                </a:solidFill>
              </a:rPr>
              <a:t>February 25, 2020 </a:t>
            </a:r>
            <a:r>
              <a:rPr lang="en-US" dirty="0">
                <a:solidFill>
                  <a:srgbClr val="FF0000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.M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Q&amp;A’s will be posted on SAWS website on </a:t>
            </a:r>
            <a:r>
              <a:rPr lang="en-US" dirty="0" smtClean="0">
                <a:solidFill>
                  <a:srgbClr val="FF0000"/>
                </a:solidFill>
              </a:rPr>
              <a:t>March 2, 2020 </a:t>
            </a:r>
            <a:r>
              <a:rPr lang="en-US" dirty="0">
                <a:solidFill>
                  <a:srgbClr val="FF0000"/>
                </a:solidFill>
              </a:rPr>
              <a:t>by 4 P.M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Check our website regularly for the addendum posting.  </a:t>
            </a:r>
          </a:p>
          <a:p>
            <a:pPr algn="just"/>
            <a:r>
              <a:rPr lang="en-US" dirty="0"/>
              <a:t>It is possible to have multiple </a:t>
            </a:r>
            <a:r>
              <a:rPr lang="en-US" dirty="0" smtClean="0"/>
              <a:t>addenda </a:t>
            </a:r>
            <a:r>
              <a:rPr lang="en-US" dirty="0"/>
              <a:t>during the time frame in addition to the scheduled final </a:t>
            </a:r>
            <a:r>
              <a:rPr lang="en-US" dirty="0" smtClean="0"/>
              <a:t>addendum.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Revisions, Clarifications, Questions and Answers (Q&amp;A’s)</a:t>
            </a:r>
          </a:p>
        </p:txBody>
      </p:sp>
    </p:spTree>
    <p:extLst>
      <p:ext uri="{BB962C8B-B14F-4D97-AF65-F5344CB8AC3E}">
        <p14:creationId xmlns:p14="http://schemas.microsoft.com/office/powerpoint/2010/main" val="40935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Registration &amp; Notification (VRN)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 bid notices directly in your email “Inbox”.</a:t>
            </a:r>
          </a:p>
          <a:p>
            <a:r>
              <a:rPr lang="en-US" dirty="0"/>
              <a:t>Download bid documents.</a:t>
            </a:r>
          </a:p>
          <a:p>
            <a:r>
              <a:rPr lang="en-US" dirty="0"/>
              <a:t>Subscribe to specific bids.</a:t>
            </a:r>
          </a:p>
          <a:p>
            <a:r>
              <a:rPr lang="en-US" dirty="0"/>
              <a:t>Receive addendum notifications.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http://www.saws.org/business_center/vendor/register.cfm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Reasons to Register in the VRN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 Opening Dates/Times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7340" y="1455824"/>
            <a:ext cx="10950478" cy="3623733"/>
          </a:xfrm>
        </p:spPr>
        <p:txBody>
          <a:bodyPr/>
          <a:lstStyle/>
          <a:p>
            <a:r>
              <a:rPr lang="en-US" sz="2400" dirty="0" smtClean="0"/>
              <a:t>Bids </a:t>
            </a:r>
            <a:r>
              <a:rPr lang="en-US" sz="2400" dirty="0"/>
              <a:t>will then be publicly opened and read aloud by Contract Administration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CR-C137</a:t>
            </a:r>
            <a:r>
              <a:rPr lang="en-US" sz="2400" dirty="0"/>
              <a:t>, Customer Center Building, 2800 U.S. Hwy 281 North, San Antonio, Texas.</a:t>
            </a:r>
            <a:endParaRPr lang="en-US" sz="2400" dirty="0" smtClean="0"/>
          </a:p>
          <a:p>
            <a:pPr algn="just"/>
            <a:r>
              <a:rPr lang="en-US" sz="2400" dirty="0" smtClean="0"/>
              <a:t>Bids </a:t>
            </a:r>
            <a:r>
              <a:rPr lang="en-US" sz="2400" dirty="0"/>
              <a:t>may not be late</a:t>
            </a:r>
          </a:p>
          <a:p>
            <a:pPr lvl="1" algn="just"/>
            <a:r>
              <a:rPr lang="en-US" sz="2000" dirty="0"/>
              <a:t>Late bids will not be accepted and will be returned </a:t>
            </a:r>
            <a:r>
              <a:rPr lang="en-US" sz="2000" dirty="0" smtClean="0"/>
              <a:t>unopened</a:t>
            </a:r>
            <a:endParaRPr lang="en-US" sz="2000" dirty="0"/>
          </a:p>
          <a:p>
            <a:pPr algn="just"/>
            <a:r>
              <a:rPr lang="en-US" sz="2400" dirty="0"/>
              <a:t>Make arrangements if mailing and send directly to Contract </a:t>
            </a:r>
            <a:r>
              <a:rPr lang="en-US" sz="2400" dirty="0" smtClean="0"/>
              <a:t>Administration</a:t>
            </a:r>
            <a:endParaRPr lang="en-US" sz="2400" dirty="0"/>
          </a:p>
          <a:p>
            <a:pPr algn="just"/>
            <a:r>
              <a:rPr lang="en-US" sz="2400" dirty="0"/>
              <a:t>If delivering in person, bid packets will be turned in at Counter Services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609599" y="949843"/>
            <a:ext cx="9071801" cy="585659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March 9, 2020 at 1:30 </a:t>
            </a:r>
            <a:r>
              <a:rPr lang="en-US" sz="4400" dirty="0">
                <a:solidFill>
                  <a:srgbClr val="FF0000"/>
                </a:solidFill>
              </a:rPr>
              <a:t>P</a:t>
            </a:r>
            <a:r>
              <a:rPr lang="en-US" sz="4400" dirty="0" smtClean="0">
                <a:solidFill>
                  <a:srgbClr val="FF0000"/>
                </a:solidFill>
              </a:rPr>
              <a:t>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9350"/>
            <a:ext cx="12191999" cy="675204"/>
          </a:xfrm>
        </p:spPr>
        <p:txBody>
          <a:bodyPr/>
          <a:lstStyle/>
          <a:p>
            <a:pPr algn="ctr"/>
            <a:r>
              <a:rPr lang="en-US" dirty="0"/>
              <a:t>Project location- 254 Seale Road, San Antonio, TX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D86074E8-D011-45B1-9100-0A6C0649B834}"/>
              </a:ext>
            </a:extLst>
          </p:cNvPr>
          <p:cNvSpPr/>
          <p:nvPr/>
        </p:nvSpPr>
        <p:spPr>
          <a:xfrm rot="5400000">
            <a:off x="5139354" y="2171662"/>
            <a:ext cx="476900" cy="509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F96EA496-B98D-498E-A0F9-728E510DA745}"/>
              </a:ext>
            </a:extLst>
          </p:cNvPr>
          <p:cNvSpPr/>
          <p:nvPr/>
        </p:nvSpPr>
        <p:spPr>
          <a:xfrm rot="16200000">
            <a:off x="5264045" y="2171662"/>
            <a:ext cx="476900" cy="509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484E554-1EB6-4979-B2BE-A63E26C80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8" r="10819"/>
          <a:stretch/>
        </p:blipFill>
        <p:spPr>
          <a:xfrm>
            <a:off x="4421767" y="1584484"/>
            <a:ext cx="7510774" cy="4068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E13C1FEF-084C-4BE5-B396-9AE2C61F67A0}"/>
              </a:ext>
            </a:extLst>
          </p:cNvPr>
          <p:cNvCxnSpPr/>
          <p:nvPr/>
        </p:nvCxnSpPr>
        <p:spPr>
          <a:xfrm flipV="1">
            <a:off x="6008843" y="2410216"/>
            <a:ext cx="59821" cy="3657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27605F2-B76A-4D46-877A-24471249BA97}"/>
              </a:ext>
            </a:extLst>
          </p:cNvPr>
          <p:cNvCxnSpPr>
            <a:cxnSpLocks/>
          </p:cNvCxnSpPr>
          <p:nvPr/>
        </p:nvCxnSpPr>
        <p:spPr>
          <a:xfrm flipH="1">
            <a:off x="5884152" y="2395449"/>
            <a:ext cx="69790" cy="38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A007FEA-A1C7-4A77-B3C8-75E82AAC7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9" t="1063" r="5017" b="5736"/>
          <a:stretch/>
        </p:blipFill>
        <p:spPr>
          <a:xfrm>
            <a:off x="144966" y="1578163"/>
            <a:ext cx="4148051" cy="4069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CB0333FF-6F3E-43A8-8436-0A38E81EEC67}"/>
              </a:ext>
            </a:extLst>
          </p:cNvPr>
          <p:cNvSpPr/>
          <p:nvPr/>
        </p:nvSpPr>
        <p:spPr>
          <a:xfrm>
            <a:off x="2941218" y="3675104"/>
            <a:ext cx="272374" cy="25291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llout: Bent Line 2">
            <a:extLst>
              <a:ext uri="{FF2B5EF4-FFF2-40B4-BE49-F238E27FC236}">
                <a16:creationId xmlns="" xmlns:a16="http://schemas.microsoft.com/office/drawing/2014/main" id="{CBA62FDA-1B2A-4F7A-9767-359DA507139B}"/>
              </a:ext>
            </a:extLst>
          </p:cNvPr>
          <p:cNvSpPr/>
          <p:nvPr/>
        </p:nvSpPr>
        <p:spPr>
          <a:xfrm>
            <a:off x="7625872" y="1816202"/>
            <a:ext cx="1743180" cy="284957"/>
          </a:xfrm>
          <a:prstGeom prst="borderCallout2">
            <a:avLst>
              <a:gd name="adj1" fmla="val 18751"/>
              <a:gd name="adj2" fmla="val -756"/>
              <a:gd name="adj3" fmla="val 25384"/>
              <a:gd name="adj4" fmla="val -52242"/>
              <a:gd name="adj5" fmla="val 201212"/>
              <a:gd name="adj6" fmla="val -8730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dirty="0">
                <a:solidFill>
                  <a:schemeClr val="tx1"/>
                </a:solidFill>
              </a:rPr>
              <a:t>Construction entrance</a:t>
            </a:r>
          </a:p>
        </p:txBody>
      </p:sp>
      <p:sp>
        <p:nvSpPr>
          <p:cNvPr id="11" name="Callout: Bent Line 10">
            <a:extLst>
              <a:ext uri="{FF2B5EF4-FFF2-40B4-BE49-F238E27FC236}">
                <a16:creationId xmlns="" xmlns:a16="http://schemas.microsoft.com/office/drawing/2014/main" id="{CD54FBFA-3F5A-4E37-8592-A599520B7F12}"/>
              </a:ext>
            </a:extLst>
          </p:cNvPr>
          <p:cNvSpPr/>
          <p:nvPr/>
        </p:nvSpPr>
        <p:spPr>
          <a:xfrm>
            <a:off x="8795247" y="5273516"/>
            <a:ext cx="1966838" cy="284957"/>
          </a:xfrm>
          <a:prstGeom prst="borderCallout2">
            <a:avLst>
              <a:gd name="adj1" fmla="val 18751"/>
              <a:gd name="adj2" fmla="val -756"/>
              <a:gd name="adj3" fmla="val 25384"/>
              <a:gd name="adj4" fmla="val -52242"/>
              <a:gd name="adj5" fmla="val -216627"/>
              <a:gd name="adj6" fmla="val -10008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dirty="0">
                <a:solidFill>
                  <a:schemeClr val="tx1"/>
                </a:solidFill>
              </a:rPr>
              <a:t>Fuel dispensing facilities</a:t>
            </a:r>
          </a:p>
        </p:txBody>
      </p:sp>
    </p:spTree>
    <p:extLst>
      <p:ext uri="{BB962C8B-B14F-4D97-AF65-F5344CB8AC3E}">
        <p14:creationId xmlns:p14="http://schemas.microsoft.com/office/powerpoint/2010/main" val="17132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D85F21C-07C5-4453-81D1-6F47644BE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46" y="1451027"/>
            <a:ext cx="5068505" cy="4169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C00CA35-70B1-4698-BB32-C0EFDDDEF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712" y="897496"/>
            <a:ext cx="3329229" cy="2508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AB4FEE-1695-4F60-9A3A-37BD1E961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4386" y="897496"/>
            <a:ext cx="3323851" cy="2508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55B3E0E-B524-43EE-9611-8E95C7926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4386" y="3535718"/>
            <a:ext cx="3334471" cy="2508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859441-B6BB-4500-9AD8-8D8ACD900EAC}"/>
              </a:ext>
            </a:extLst>
          </p:cNvPr>
          <p:cNvSpPr txBox="1"/>
          <p:nvPr/>
        </p:nvSpPr>
        <p:spPr>
          <a:xfrm>
            <a:off x="5298470" y="3535718"/>
            <a:ext cx="3353191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Install E&amp;S controls</a:t>
            </a:r>
          </a:p>
          <a:p>
            <a:r>
              <a:rPr lang="en-US" sz="1200" dirty="0">
                <a:solidFill>
                  <a:schemeClr val="tx1"/>
                </a:solidFill>
              </a:rPr>
              <a:t>Saw cut pavement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Remove diesel and gas fuel tanks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Remove diesel and gas fuel lines 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Remove diesel and gasoline vents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Remove fuel dispensing facility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Remove tank level sensor and associated electrical wiring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Remove existing air line and water line</a:t>
            </a:r>
          </a:p>
          <a:p>
            <a:r>
              <a:rPr lang="en-US" sz="1200" dirty="0">
                <a:solidFill>
                  <a:schemeClr val="tx1"/>
                </a:solidFill>
              </a:rPr>
              <a:t>Backfill and pave with asphalt</a:t>
            </a:r>
          </a:p>
        </p:txBody>
      </p:sp>
    </p:spTree>
    <p:extLst>
      <p:ext uri="{BB962C8B-B14F-4D97-AF65-F5344CB8AC3E}">
        <p14:creationId xmlns:p14="http://schemas.microsoft.com/office/powerpoint/2010/main" val="35495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1A23DC-F750-4A0D-89E2-99A0A84E9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451027"/>
            <a:ext cx="6367397" cy="451029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Bexar County Building Permit:  Bexar County Fire Marshal and Emergency Management Office</a:t>
            </a:r>
          </a:p>
          <a:p>
            <a:r>
              <a:rPr lang="en-US" dirty="0"/>
              <a:t>City of San Antonio Fire Department Storage Tank Permit Application</a:t>
            </a:r>
          </a:p>
          <a:p>
            <a:r>
              <a:rPr lang="en-US" dirty="0"/>
              <a:t>TCEQ Pre-Construction Notification of UST Removal</a:t>
            </a:r>
          </a:p>
          <a:p>
            <a:r>
              <a:rPr lang="en-US" dirty="0"/>
              <a:t>Storage tanks removal in accordance with 30 TAC Chapter 334</a:t>
            </a:r>
          </a:p>
          <a:p>
            <a:r>
              <a:rPr lang="en-US" dirty="0"/>
              <a:t>TCEQ, EAA, and/or City of San Antonio Fire Marshal and Bexar County inspector to be on site during storage tank removal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FEBE91-F3EC-4CC2-B200-7CC8E536F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780" y="1581964"/>
            <a:ext cx="4572000" cy="2354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569E97-7FDF-4CD4-9C7B-2E3763DA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389896" cy="6752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Permitting/Regulatory Requirements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7729803-7CC0-4BD5-B1E8-3385A11E8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780" y="4095344"/>
            <a:ext cx="4572000" cy="1663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78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Statements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Oral statements or discussion during the pre-bid meeting today will not be binding, nor will it change or affect the terms or conditions within the Plans and Specifications of </a:t>
            </a:r>
            <a:r>
              <a:rPr lang="en-US" dirty="0" smtClean="0"/>
              <a:t>this Project.</a:t>
            </a:r>
            <a:r>
              <a:rPr lang="en-US" dirty="0"/>
              <a:t>  Changes, if any, will be addressed in writing only via an Addendum.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Contractor to maintain access for SAWS personnel at all times, including TCEQ monitoring station.</a:t>
            </a:r>
          </a:p>
          <a:p>
            <a:r>
              <a:rPr lang="en-US" sz="2800" dirty="0"/>
              <a:t>Contractor to keep sanitary sewer operational at all times. </a:t>
            </a:r>
          </a:p>
          <a:p>
            <a:r>
              <a:rPr lang="en-US" sz="2800" dirty="0"/>
              <a:t>Contractor to ensure clearance for the bays in the service building.</a:t>
            </a:r>
          </a:p>
          <a:p>
            <a:r>
              <a:rPr lang="en-US" sz="2800" dirty="0"/>
              <a:t>Contractor shall keep the fuel control terminal intact during removal and return to SAWS.</a:t>
            </a:r>
          </a:p>
          <a:p>
            <a:r>
              <a:rPr lang="en-US" sz="2800" dirty="0"/>
              <a:t>Security guard required at all times while work is occurring.</a:t>
            </a:r>
          </a:p>
          <a:p>
            <a:r>
              <a:rPr lang="en-US" sz="2800" dirty="0"/>
              <a:t>Lead and asbestos survey results.</a:t>
            </a:r>
          </a:p>
          <a:p>
            <a:r>
              <a:rPr lang="en-US" sz="2800" dirty="0"/>
              <a:t>Allowances. </a:t>
            </a:r>
          </a:p>
        </p:txBody>
      </p:sp>
    </p:spTree>
    <p:extLst>
      <p:ext uri="{BB962C8B-B14F-4D97-AF65-F5344CB8AC3E}">
        <p14:creationId xmlns:p14="http://schemas.microsoft.com/office/powerpoint/2010/main" val="5261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361" y="455870"/>
            <a:ext cx="11389896" cy="675389"/>
          </a:xfrm>
        </p:spPr>
        <p:txBody>
          <a:bodyPr/>
          <a:lstStyle/>
          <a:p>
            <a:r>
              <a:rPr lang="en-US" dirty="0"/>
              <a:t>Contact Information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73000"/>
              </p:ext>
            </p:extLst>
          </p:nvPr>
        </p:nvGraphicFramePr>
        <p:xfrm>
          <a:off x="409575" y="1467485"/>
          <a:ext cx="113633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3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3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38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/>
                        <a:t>Contact Name</a:t>
                      </a:r>
                      <a:endParaRPr lang="en-US" sz="18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/>
                        <a:t>Title</a:t>
                      </a:r>
                      <a:endParaRPr lang="en-US" sz="18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/>
                        <a:t>Telephone Number</a:t>
                      </a:r>
                      <a:endParaRPr lang="en-US" sz="18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/>
                        <a:t>Email address</a:t>
                      </a:r>
                      <a:endParaRPr lang="en-US" sz="18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Roxanne Lockhart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Contract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210-233-3095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"/>
                        </a:rPr>
                        <a:t>Roxanne.Lockhart@saws.org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Marisol Robles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SMWVB</a:t>
                      </a:r>
                      <a:r>
                        <a:rPr lang="en-US" baseline="0" dirty="0"/>
                        <a:t> Program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210-233-3420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3"/>
                        </a:rPr>
                        <a:t>Marisol.Robles@saws.org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 txBox="1">
            <a:spLocks/>
          </p:cNvSpPr>
          <p:nvPr/>
        </p:nvSpPr>
        <p:spPr>
          <a:xfrm>
            <a:off x="676175" y="3138960"/>
            <a:ext cx="10972800" cy="26742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en-US" sz="2800" dirty="0"/>
              <a:t>Please be advised that Bidders are prohibited from communicating with any other SAWS staff, the Consultant, the Developer, or City of San Antonio officials regarding this </a:t>
            </a:r>
            <a:r>
              <a:rPr lang="en-US" sz="2800" dirty="0" err="1"/>
              <a:t>IFB</a:t>
            </a:r>
            <a:r>
              <a:rPr lang="en-US" sz="2800" dirty="0"/>
              <a:t> up until the contract is awarded as outlined in the Instructions to Bidders</a:t>
            </a:r>
            <a:endParaRPr lang="en-US" sz="2400" dirty="0"/>
          </a:p>
          <a:p>
            <a:pPr algn="just" fontAlgn="auto">
              <a:spcAft>
                <a:spcPts val="0"/>
              </a:spcAft>
            </a:pPr>
            <a:endParaRPr lang="en-US" sz="2400" dirty="0"/>
          </a:p>
          <a:p>
            <a:pPr algn="just" fontAlgn="auto">
              <a:spcAft>
                <a:spcPts val="0"/>
              </a:spcAft>
            </a:pPr>
            <a:endParaRPr lang="en-US" sz="2800" dirty="0"/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676175" y="2693501"/>
            <a:ext cx="11385453" cy="4454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25677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questi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37" y="302382"/>
            <a:ext cx="523875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7580" y="2800281"/>
            <a:ext cx="62889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7200" b="1" cap="none" spc="0" dirty="0">
                <a:ln/>
                <a:solidFill>
                  <a:srgbClr val="0070C0"/>
                </a:solidFill>
                <a:effectLst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0139" y="5372683"/>
            <a:ext cx="2224453" cy="5802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202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066988"/>
            <a:ext cx="10972800" cy="5004203"/>
          </a:xfrm>
        </p:spPr>
        <p:txBody>
          <a:bodyPr/>
          <a:lstStyle/>
          <a:p>
            <a:pPr algn="just"/>
            <a:r>
              <a:rPr lang="en-US" sz="2800" dirty="0"/>
              <a:t>General Information</a:t>
            </a:r>
          </a:p>
          <a:p>
            <a:pPr algn="just"/>
            <a:r>
              <a:rPr lang="en-US" sz="2800" dirty="0" smtClean="0"/>
              <a:t>Small</a:t>
            </a:r>
            <a:r>
              <a:rPr lang="en-US" sz="2800" dirty="0"/>
              <a:t>, Minority, Women and Veteran-Owned Business (SMWVB Requirements)</a:t>
            </a:r>
          </a:p>
          <a:p>
            <a:pPr algn="just"/>
            <a:r>
              <a:rPr lang="en-US" sz="2800" dirty="0"/>
              <a:t>Contract Requirements</a:t>
            </a:r>
          </a:p>
          <a:p>
            <a:pPr algn="just"/>
            <a:r>
              <a:rPr lang="en-US" sz="2800" dirty="0"/>
              <a:t>Bid Packet Preparation</a:t>
            </a:r>
          </a:p>
          <a:p>
            <a:pPr algn="just"/>
            <a:r>
              <a:rPr lang="en-US" sz="2800" dirty="0"/>
              <a:t>Addendums </a:t>
            </a:r>
          </a:p>
          <a:p>
            <a:pPr algn="just"/>
            <a:r>
              <a:rPr lang="en-US" sz="2800" dirty="0"/>
              <a:t>Vendor Registration</a:t>
            </a:r>
          </a:p>
          <a:p>
            <a:pPr algn="just"/>
            <a:r>
              <a:rPr lang="en-US" sz="2800" dirty="0"/>
              <a:t>Bid Opening Dates/Time</a:t>
            </a:r>
          </a:p>
          <a:p>
            <a:pPr algn="just"/>
            <a:r>
              <a:rPr lang="en-US" sz="2800" dirty="0"/>
              <a:t>Technical Information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624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54642"/>
            <a:ext cx="10972800" cy="3700133"/>
          </a:xfrm>
        </p:spPr>
        <p:txBody>
          <a:bodyPr/>
          <a:lstStyle/>
          <a:p>
            <a:pPr algn="just"/>
            <a:r>
              <a:rPr lang="en-US" sz="2800" dirty="0"/>
              <a:t>Non-mandatory pre-bid </a:t>
            </a:r>
            <a:r>
              <a:rPr lang="en-US" sz="2800" dirty="0" smtClean="0"/>
              <a:t>meeting and site visit</a:t>
            </a:r>
          </a:p>
          <a:p>
            <a:pPr algn="just"/>
            <a:r>
              <a:rPr lang="en-US" sz="2800" dirty="0" smtClean="0"/>
              <a:t>254 Seale Road, San Antonio, Texas 78219</a:t>
            </a:r>
            <a:endParaRPr lang="en-US" sz="2800" dirty="0"/>
          </a:p>
          <a:p>
            <a:pPr algn="just"/>
            <a:r>
              <a:rPr lang="en-US" sz="2800" dirty="0"/>
              <a:t>Attendees should </a:t>
            </a:r>
            <a:r>
              <a:rPr lang="en-US" sz="2800" dirty="0" smtClean="0"/>
              <a:t>sign-in</a:t>
            </a:r>
          </a:p>
          <a:p>
            <a:pPr algn="just"/>
            <a:r>
              <a:rPr lang="en-US" sz="2800" dirty="0"/>
              <a:t>S</a:t>
            </a:r>
            <a:r>
              <a:rPr lang="en-US" sz="2800" dirty="0" smtClean="0"/>
              <a:t>ign-in sheet(s) </a:t>
            </a:r>
            <a:r>
              <a:rPr lang="en-US" sz="2800" dirty="0"/>
              <a:t>will be posted on SAWS website</a:t>
            </a:r>
          </a:p>
          <a:p>
            <a:pPr algn="just"/>
            <a:r>
              <a:rPr lang="en-US" sz="2800" dirty="0"/>
              <a:t>Construction services being procured through </a:t>
            </a:r>
            <a:r>
              <a:rPr lang="en-US" sz="2800" dirty="0" smtClean="0"/>
              <a:t>IFB</a:t>
            </a:r>
          </a:p>
          <a:p>
            <a:pPr algn="just"/>
            <a:r>
              <a:rPr lang="en-US" sz="2800" dirty="0" smtClean="0"/>
              <a:t>Environmental Reports made available on SAWS website 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100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2567"/>
            <a:ext cx="11389896" cy="675389"/>
          </a:xfrm>
        </p:spPr>
        <p:txBody>
          <a:bodyPr/>
          <a:lstStyle/>
          <a:p>
            <a:r>
              <a:rPr lang="en-US" dirty="0"/>
              <a:t>General Information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5432645"/>
              </p:ext>
            </p:extLst>
          </p:nvPr>
        </p:nvGraphicFramePr>
        <p:xfrm>
          <a:off x="809104" y="1338349"/>
          <a:ext cx="10039005" cy="435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93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Aspirational SMWB Goal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609599" y="1918807"/>
          <a:ext cx="10972800" cy="18928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8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41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Aspirational</a:t>
                      </a:r>
                      <a:r>
                        <a:rPr lang="en-US" sz="3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SMWB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41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599" y="4333461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A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spirational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SMWB goal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= 20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% of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total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bid price.</a:t>
            </a:r>
          </a:p>
        </p:txBody>
      </p:sp>
    </p:spTree>
    <p:extLst>
      <p:ext uri="{BB962C8B-B14F-4D97-AF65-F5344CB8AC3E}">
        <p14:creationId xmlns:p14="http://schemas.microsoft.com/office/powerpoint/2010/main" val="4860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Accepted SMWVB Certification Agency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713" y="950027"/>
            <a:ext cx="11701782" cy="5011295"/>
          </a:xfrm>
        </p:spPr>
        <p:txBody>
          <a:bodyPr/>
          <a:lstStyle/>
          <a:p>
            <a:r>
              <a:rPr lang="en-US" sz="3600" b="1" dirty="0"/>
              <a:t>South Central Texas Regional Certification Agency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MBE, WBE</a:t>
            </a:r>
            <a:r>
              <a:rPr lang="en-US" dirty="0"/>
              <a:t>, SBE (Includes “HUB” Program</a:t>
            </a:r>
            <a:r>
              <a:rPr lang="en-US" dirty="0" smtClean="0"/>
              <a:t>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Minimum Qualifications for SMWVB recognition:</a:t>
            </a:r>
          </a:p>
          <a:p>
            <a:r>
              <a:rPr lang="en-US" b="1" dirty="0"/>
              <a:t>SBE</a:t>
            </a:r>
            <a:r>
              <a:rPr lang="en-US" dirty="0"/>
              <a:t>-Certified (even MBEs and WBEs)</a:t>
            </a:r>
          </a:p>
          <a:p>
            <a:r>
              <a:rPr lang="en-US" sz="4800" b="1" dirty="0"/>
              <a:t>Local office or local equipment yard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Faith Effort Plan (GFEP) FAQs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4"/>
          <p:cNvSpPr txBox="1">
            <a:spLocks noGrp="1"/>
          </p:cNvSpPr>
          <p:nvPr>
            <p:ph idx="1"/>
          </p:nvPr>
        </p:nvSpPr>
        <p:spPr>
          <a:xfrm>
            <a:off x="609599" y="1157097"/>
            <a:ext cx="110245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0">
              <a:spcBef>
                <a:spcPts val="0"/>
              </a:spcBef>
              <a:buNone/>
            </a:pPr>
            <a:r>
              <a:rPr lang="en-US" sz="2000" b="1" dirty="0"/>
              <a:t>Q: Is the 20% SMWVB goal mandatory?</a:t>
            </a:r>
          </a:p>
          <a:p>
            <a:pPr marL="738188">
              <a:spcBef>
                <a:spcPts val="0"/>
              </a:spcBef>
              <a:buNone/>
            </a:pPr>
            <a:r>
              <a:rPr lang="en-US" sz="2000" dirty="0"/>
              <a:t>A:  No, but we ask prime consultants to do their best with good faith outreach efforts. If the goal is not met, proof of outreach efforts is required with the submittal.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 marL="341313" indent="0">
              <a:spcBef>
                <a:spcPts val="0"/>
              </a:spcBef>
              <a:buNone/>
            </a:pPr>
            <a:r>
              <a:rPr lang="en-US" sz="2000" b="1" dirty="0"/>
              <a:t>Q: What if I am having trouble finding SMWVB subconsultants?</a:t>
            </a:r>
          </a:p>
          <a:p>
            <a:pPr marL="738188">
              <a:spcBef>
                <a:spcPts val="0"/>
              </a:spcBef>
              <a:buNone/>
            </a:pPr>
            <a:r>
              <a:rPr lang="en-US" sz="2000" dirty="0"/>
              <a:t>A:  Please email the SMWVB Program Manager with the scopes of work you are seeking. You will receive lists of local SMWVB-certified firms to contact.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 indent="0">
              <a:spcBef>
                <a:spcPts val="0"/>
              </a:spcBef>
              <a:buNone/>
              <a:tabLst>
                <a:tab pos="628650" algn="l"/>
              </a:tabLst>
            </a:pPr>
            <a:r>
              <a:rPr lang="en-US" sz="2000" b="1" dirty="0"/>
              <a:t>Q: What if my business is SMWVB-certified? Do I need to find SMWVB subs?</a:t>
            </a:r>
          </a:p>
          <a:p>
            <a:pPr marL="738188">
              <a:spcBef>
                <a:spcPts val="0"/>
              </a:spcBef>
              <a:buNone/>
            </a:pPr>
            <a:r>
              <a:rPr lang="en-US" sz="2000" dirty="0"/>
              <a:t>A:  If your firm is SMWVB-certified, you will most likely meet the goal. However, the GFEP is a required document, and a good faith outreach effort is still necessary.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 indent="0">
              <a:spcBef>
                <a:spcPts val="0"/>
              </a:spcBef>
              <a:buNone/>
            </a:pPr>
            <a:r>
              <a:rPr lang="en-US" sz="2000" b="1" dirty="0"/>
              <a:t>Q: What if I have questions about the GFEP?</a:t>
            </a:r>
          </a:p>
          <a:p>
            <a:pPr marL="738188">
              <a:spcBef>
                <a:spcPts val="0"/>
              </a:spcBef>
              <a:buNone/>
            </a:pPr>
            <a:r>
              <a:rPr lang="en-US" sz="2000" dirty="0"/>
              <a:t>A:  Please contact the SMWVB Program Manager at 210-233-3420, or at </a:t>
            </a:r>
            <a:r>
              <a:rPr lang="en-US" sz="2000" dirty="0">
                <a:hlinkClick r:id="rId3"/>
              </a:rPr>
              <a:t>Marisol.Robles@saws.org</a:t>
            </a:r>
            <a:r>
              <a:rPr lang="en-US" sz="2000" dirty="0"/>
              <a:t>.  GFEP questions can be asked at any time before the submittal is due.</a:t>
            </a:r>
          </a:p>
        </p:txBody>
      </p:sp>
    </p:spTree>
    <p:extLst>
      <p:ext uri="{BB962C8B-B14F-4D97-AF65-F5344CB8AC3E}">
        <p14:creationId xmlns:p14="http://schemas.microsoft.com/office/powerpoint/2010/main" val="343852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467" r="22911" b="13534"/>
          <a:stretch/>
        </p:blipFill>
        <p:spPr>
          <a:xfrm>
            <a:off x="3949700" y="1510748"/>
            <a:ext cx="7844735" cy="449635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0121" y="414670"/>
            <a:ext cx="11829374" cy="2182756"/>
          </a:xfrm>
        </p:spPr>
        <p:txBody>
          <a:bodyPr/>
          <a:lstStyle/>
          <a:p>
            <a:r>
              <a:rPr lang="en-US" sz="2800" dirty="0"/>
              <a:t>Post Award: Subcontractor Payment &amp; Utilization Reporting (S.P.U.R.) System</a:t>
            </a:r>
            <a:br>
              <a:rPr lang="en-US" sz="2800" dirty="0"/>
            </a:br>
            <a:r>
              <a:rPr lang="en-US" sz="2000" dirty="0"/>
              <a:t>1. Subcontractor &amp; Supplier Payment </a:t>
            </a:r>
            <a:r>
              <a:rPr lang="en-US" sz="2000" dirty="0" smtClean="0"/>
              <a:t>Tracking, Changes, &amp; LCP Tracker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3. Must be Current and Accurate before Retainage is released</a:t>
            </a:r>
            <a:br>
              <a:rPr lang="en-US" sz="2000" dirty="0"/>
            </a:br>
            <a:r>
              <a:rPr lang="en-US" sz="2800" dirty="0">
                <a:hlinkClick r:id="rId4"/>
              </a:rPr>
              <a:t>https://saws.smwbe.com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94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alPPT_DRAFT1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OfficalPPT_DRAFT1A</Template>
  <TotalTime>18058</TotalTime>
  <Words>1110</Words>
  <Application>Microsoft Office PowerPoint</Application>
  <PresentationFormat>Widescreen</PresentationFormat>
  <Paragraphs>162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Gill Sans MT</vt:lpstr>
      <vt:lpstr>Wingdings</vt:lpstr>
      <vt:lpstr>1_OfficalPPT_DRAFT1A</vt:lpstr>
      <vt:lpstr>1 title slide</vt:lpstr>
      <vt:lpstr>PowerPoint Presentation</vt:lpstr>
      <vt:lpstr>Oral Statements</vt:lpstr>
      <vt:lpstr>Agenda</vt:lpstr>
      <vt:lpstr>General Information</vt:lpstr>
      <vt:lpstr>General Information</vt:lpstr>
      <vt:lpstr>Aspirational SMWB Goal</vt:lpstr>
      <vt:lpstr>Accepted SMWVB Certification Agency</vt:lpstr>
      <vt:lpstr>Good Faith Effort Plan (GFEP) FAQs </vt:lpstr>
      <vt:lpstr>Post Award: Subcontractor Payment &amp; Utilization Reporting (S.P.U.R.) System 1. Subcontractor &amp; Supplier Payment Tracking, Changes, &amp; LCP Tracker 3. Must be Current and Accurate before Retainage is released https://saws.smwbe.com/   </vt:lpstr>
      <vt:lpstr>Contract Requirements</vt:lpstr>
      <vt:lpstr>Contract Requirements</vt:lpstr>
      <vt:lpstr>Bid Packet Preparation</vt:lpstr>
      <vt:lpstr>Bid Packet Preparation</vt:lpstr>
      <vt:lpstr>Addendum(s) </vt:lpstr>
      <vt:lpstr>Vendor Registration &amp; Notification (VRN)</vt:lpstr>
      <vt:lpstr>Bid Opening Dates/Times</vt:lpstr>
      <vt:lpstr>Project location- 254 Seale Road, San Antonio, TX</vt:lpstr>
      <vt:lpstr>Scope of Work</vt:lpstr>
      <vt:lpstr>Permitting/Regulatory Requirements</vt:lpstr>
      <vt:lpstr>Project Requirements</vt:lpstr>
      <vt:lpstr>Contact Information </vt:lpstr>
      <vt:lpstr>PowerPoint Presentation</vt:lpstr>
      <vt:lpstr>PowerPoint Presentation</vt:lpstr>
    </vt:vector>
  </TitlesOfParts>
  <Company>SAWS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probinson</dc:creator>
  <cp:lastModifiedBy>Roxanne Lockhart L</cp:lastModifiedBy>
  <cp:revision>269</cp:revision>
  <cp:lastPrinted>2020-02-21T14:13:28Z</cp:lastPrinted>
  <dcterms:created xsi:type="dcterms:W3CDTF">2012-11-29T16:16:02Z</dcterms:created>
  <dcterms:modified xsi:type="dcterms:W3CDTF">2020-02-21T17:29:55Z</dcterms:modified>
</cp:coreProperties>
</file>